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58" r:id="rId5"/>
    <p:sldId id="265" r:id="rId6"/>
    <p:sldId id="261" r:id="rId7"/>
    <p:sldId id="267" r:id="rId8"/>
    <p:sldId id="263" r:id="rId9"/>
    <p:sldId id="262" r:id="rId10"/>
    <p:sldId id="260" r:id="rId11"/>
    <p:sldId id="268" r:id="rId12"/>
    <p:sldId id="279" r:id="rId13"/>
    <p:sldId id="269" r:id="rId14"/>
    <p:sldId id="271" r:id="rId15"/>
    <p:sldId id="273" r:id="rId16"/>
    <p:sldId id="280" r:id="rId17"/>
    <p:sldId id="278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6C"/>
    <a:srgbClr val="3592B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2E7B3-DB05-461C-8AD1-4C7DB8C54453}" type="datetimeFigureOut">
              <a:rPr lang="zh-CN" altLang="en-US" smtClean="0"/>
              <a:pPr/>
              <a:t>2021/12/19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17E1E-7AC5-41AC-8C0D-FEDF3A3B9C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EDE97-AC2B-484D-A3A4-2B346D5A60D1}" type="datetimeFigureOut">
              <a:rPr lang="zh-CN" altLang="en-US" smtClean="0"/>
              <a:pPr/>
              <a:t>2021/12/19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5E5B-E302-4037-973C-4553F33788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30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50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952172" y="1901372"/>
            <a:ext cx="5239657" cy="3352800"/>
          </a:xfrm>
          <a:prstGeom prst="rect">
            <a:avLst/>
          </a:prstGeom>
          <a:solidFill>
            <a:srgbClr val="00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133599"/>
            <a:ext cx="9144000" cy="2757715"/>
          </a:xfrm>
          <a:custGeom>
            <a:avLst/>
            <a:gdLst>
              <a:gd name="connsiteX0" fmla="*/ 0 w 9144000"/>
              <a:gd name="connsiteY0" fmla="*/ 0 h 2757715"/>
              <a:gd name="connsiteX1" fmla="*/ 4308857 w 9144000"/>
              <a:gd name="connsiteY1" fmla="*/ 0 h 2757715"/>
              <a:gd name="connsiteX2" fmla="*/ 4572000 w 9144000"/>
              <a:gd name="connsiteY2" fmla="*/ 319314 h 2757715"/>
              <a:gd name="connsiteX3" fmla="*/ 4835144 w 9144000"/>
              <a:gd name="connsiteY3" fmla="*/ 0 h 2757715"/>
              <a:gd name="connsiteX4" fmla="*/ 9144000 w 9144000"/>
              <a:gd name="connsiteY4" fmla="*/ 0 h 2757715"/>
              <a:gd name="connsiteX5" fmla="*/ 9144000 w 9144000"/>
              <a:gd name="connsiteY5" fmla="*/ 2757715 h 2757715"/>
              <a:gd name="connsiteX6" fmla="*/ 0 w 9144000"/>
              <a:gd name="connsiteY6" fmla="*/ 2757715 h 27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2757715">
                <a:moveTo>
                  <a:pt x="0" y="0"/>
                </a:moveTo>
                <a:lnTo>
                  <a:pt x="4308857" y="0"/>
                </a:lnTo>
                <a:lnTo>
                  <a:pt x="4572000" y="319314"/>
                </a:lnTo>
                <a:lnTo>
                  <a:pt x="4835144" y="0"/>
                </a:lnTo>
                <a:lnTo>
                  <a:pt x="9144000" y="0"/>
                </a:lnTo>
                <a:lnTo>
                  <a:pt x="9144000" y="2757715"/>
                </a:lnTo>
                <a:lnTo>
                  <a:pt x="0" y="27577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39800" sx="95000" sy="95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4239986" y="5015139"/>
            <a:ext cx="664029" cy="101378"/>
            <a:chOff x="3323772" y="5218341"/>
            <a:chExt cx="950687" cy="145142"/>
          </a:xfrm>
          <a:solidFill>
            <a:schemeClr val="bg1"/>
          </a:solidFill>
        </p:grpSpPr>
        <p:sp>
          <p:nvSpPr>
            <p:cNvPr id="13" name="椭圆 12"/>
            <p:cNvSpPr/>
            <p:nvPr/>
          </p:nvSpPr>
          <p:spPr>
            <a:xfrm>
              <a:off x="3323772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592287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860802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129317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3295650" y="0"/>
            <a:ext cx="5848350" cy="6858000"/>
          </a:xfrm>
          <a:custGeom>
            <a:avLst/>
            <a:gdLst>
              <a:gd name="connsiteX0" fmla="*/ 0 w 5848350"/>
              <a:gd name="connsiteY0" fmla="*/ 0 h 6858000"/>
              <a:gd name="connsiteX1" fmla="*/ 5848350 w 5848350"/>
              <a:gd name="connsiteY1" fmla="*/ 0 h 6858000"/>
              <a:gd name="connsiteX2" fmla="*/ 5848350 w 5848350"/>
              <a:gd name="connsiteY2" fmla="*/ 6858000 h 6858000"/>
              <a:gd name="connsiteX3" fmla="*/ 0 w 5848350"/>
              <a:gd name="connsiteY3" fmla="*/ 6858000 h 6858000"/>
              <a:gd name="connsiteX4" fmla="*/ 0 w 5848350"/>
              <a:gd name="connsiteY4" fmla="*/ 3672340 h 6858000"/>
              <a:gd name="connsiteX5" fmla="*/ 419552 w 5848350"/>
              <a:gd name="connsiteY5" fmla="*/ 3429001 h 6858000"/>
              <a:gd name="connsiteX6" fmla="*/ 0 w 5848350"/>
              <a:gd name="connsiteY6" fmla="*/ 3185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8350" h="6858000">
                <a:moveTo>
                  <a:pt x="0" y="0"/>
                </a:moveTo>
                <a:lnTo>
                  <a:pt x="5848350" y="0"/>
                </a:lnTo>
                <a:lnTo>
                  <a:pt x="5848350" y="6858000"/>
                </a:lnTo>
                <a:lnTo>
                  <a:pt x="0" y="6858000"/>
                </a:lnTo>
                <a:lnTo>
                  <a:pt x="0" y="3672340"/>
                </a:lnTo>
                <a:lnTo>
                  <a:pt x="419552" y="3429001"/>
                </a:lnTo>
                <a:lnTo>
                  <a:pt x="0" y="31856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39800" sx="95000" sy="95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941295"/>
            <a:ext cx="9144000" cy="5793334"/>
          </a:xfrm>
          <a:custGeom>
            <a:avLst/>
            <a:gdLst>
              <a:gd name="connsiteX0" fmla="*/ 0 w 9144000"/>
              <a:gd name="connsiteY0" fmla="*/ 0 h 5916706"/>
              <a:gd name="connsiteX1" fmla="*/ 581182 w 9144000"/>
              <a:gd name="connsiteY1" fmla="*/ 0 h 5916706"/>
              <a:gd name="connsiteX2" fmla="*/ 692523 w 9144000"/>
              <a:gd name="connsiteY2" fmla="*/ 191968 h 5916706"/>
              <a:gd name="connsiteX3" fmla="*/ 803865 w 9144000"/>
              <a:gd name="connsiteY3" fmla="*/ 0 h 5916706"/>
              <a:gd name="connsiteX4" fmla="*/ 9144000 w 9144000"/>
              <a:gd name="connsiteY4" fmla="*/ 0 h 5916706"/>
              <a:gd name="connsiteX5" fmla="*/ 9144000 w 9144000"/>
              <a:gd name="connsiteY5" fmla="*/ 5916706 h 5916706"/>
              <a:gd name="connsiteX6" fmla="*/ 0 w 9144000"/>
              <a:gd name="connsiteY6" fmla="*/ 5916706 h 591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16706">
                <a:moveTo>
                  <a:pt x="0" y="0"/>
                </a:moveTo>
                <a:lnTo>
                  <a:pt x="581182" y="0"/>
                </a:lnTo>
                <a:lnTo>
                  <a:pt x="692523" y="191968"/>
                </a:lnTo>
                <a:lnTo>
                  <a:pt x="803865" y="0"/>
                </a:lnTo>
                <a:lnTo>
                  <a:pt x="9144000" y="0"/>
                </a:lnTo>
                <a:lnTo>
                  <a:pt x="9144000" y="5916706"/>
                </a:lnTo>
                <a:lnTo>
                  <a:pt x="0" y="59167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lang="zh-CN" altLang="en-US" sz="3200" b="1" smtClean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defRPr>
            </a:lvl1pPr>
          </a:lstStyle>
          <a:p>
            <a:pPr marL="0" lvl="0"/>
            <a:r>
              <a:rPr lang="zh-CN" altLang="en-US"/>
              <a:t>单击此处编辑母版文本样式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13485" y="282916"/>
            <a:ext cx="822778" cy="453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6" cstate="print">
              <a:alphaModFix amt="2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D1595-9615-4E1E-9346-9F3D638DC4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/>
          <p:cNvSpPr txBox="1"/>
          <p:nvPr/>
        </p:nvSpPr>
        <p:spPr>
          <a:xfrm>
            <a:off x="1480141" y="2772640"/>
            <a:ext cx="6183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3592BE"/>
                </a:solidFill>
                <a:latin typeface="+mj-ea"/>
                <a:ea typeface="+mj-ea"/>
              </a:rPr>
              <a:t>JAVA</a:t>
            </a:r>
            <a:r>
              <a:rPr lang="zh-CN" altLang="en-US" sz="6000" b="1" dirty="0">
                <a:solidFill>
                  <a:srgbClr val="3592BE"/>
                </a:solidFill>
                <a:latin typeface="+mj-ea"/>
                <a:ea typeface="+mj-ea"/>
              </a:rPr>
              <a:t>大作业答辩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2055309" y="4170201"/>
            <a:ext cx="503338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姓名：徐文斌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——</a:t>
            </a:r>
            <a:r>
              <a:rPr lang="zh-CN" altLang="en-US" dirty="0"/>
              <a:t>解决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46483E78-288C-4560-A5AF-BCB8E48C237A}"/>
              </a:ext>
            </a:extLst>
          </p:cNvPr>
          <p:cNvSpPr txBox="1"/>
          <p:nvPr/>
        </p:nvSpPr>
        <p:spPr>
          <a:xfrm>
            <a:off x="289608" y="3429000"/>
            <a:ext cx="7802336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Swing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不是线程安全的，所有对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Swing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组件的更新都应该放在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EventQueue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上，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SwingUtilities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使我们可以轻松地做到这一点，确保在事件调度线程（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Event Dispatch Thread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）或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EDT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中创建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修改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Swing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组件。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42BF2A8-A300-44E5-9652-D2C59ED8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58" y="1946491"/>
            <a:ext cx="8264284" cy="1064767"/>
          </a:xfrm>
          <a:prstGeom prst="rect">
            <a:avLst/>
          </a:prstGeom>
        </p:spPr>
      </p:pic>
      <p:sp>
        <p:nvSpPr>
          <p:cNvPr id="48" name="TextBox 45">
            <a:extLst>
              <a:ext uri="{FF2B5EF4-FFF2-40B4-BE49-F238E27FC236}">
                <a16:creationId xmlns:a16="http://schemas.microsoft.com/office/drawing/2014/main" id="{19155EEF-3F25-47BF-84D6-8E7DDEE01163}"/>
              </a:ext>
            </a:extLst>
          </p:cNvPr>
          <p:cNvSpPr txBox="1"/>
          <p:nvPr/>
        </p:nvSpPr>
        <p:spPr>
          <a:xfrm>
            <a:off x="289608" y="1083849"/>
            <a:ext cx="780233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原因：在其它线程中对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Swing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组件进行修改。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——</a:t>
            </a:r>
            <a:r>
              <a:rPr lang="zh-CN" altLang="en-US" dirty="0"/>
              <a:t>解决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42BF2A8-A300-44E5-9652-D2C59ED8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3" y="1305104"/>
            <a:ext cx="8638154" cy="1064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01C6BF-839E-459C-8C73-9D6946E0F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9144000" cy="2191292"/>
          </a:xfrm>
          <a:prstGeom prst="rect">
            <a:avLst/>
          </a:prstGeom>
        </p:spPr>
      </p:pic>
      <p:sp>
        <p:nvSpPr>
          <p:cNvPr id="9" name="TextBox 45">
            <a:extLst>
              <a:ext uri="{FF2B5EF4-FFF2-40B4-BE49-F238E27FC236}">
                <a16:creationId xmlns:a16="http://schemas.microsoft.com/office/drawing/2014/main" id="{67BDFB90-007F-44A2-8355-2A3DD829BF38}"/>
              </a:ext>
            </a:extLst>
          </p:cNvPr>
          <p:cNvSpPr txBox="1"/>
          <p:nvPr/>
        </p:nvSpPr>
        <p:spPr>
          <a:xfrm>
            <a:off x="252923" y="2491072"/>
            <a:ext cx="780233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更改为：</a:t>
            </a:r>
          </a:p>
        </p:txBody>
      </p:sp>
    </p:spTree>
    <p:extLst>
      <p:ext uri="{BB962C8B-B14F-4D97-AF65-F5344CB8AC3E}">
        <p14:creationId xmlns:p14="http://schemas.microsoft.com/office/powerpoint/2010/main" val="187843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03766" y="2131487"/>
            <a:ext cx="1516596" cy="1742015"/>
            <a:chOff x="458739" y="476859"/>
            <a:chExt cx="1516596" cy="1742015"/>
          </a:xfrm>
        </p:grpSpPr>
        <p:sp>
          <p:nvSpPr>
            <p:cNvPr id="12" name="TextBox 5"/>
            <p:cNvSpPr txBox="1"/>
            <p:nvPr/>
          </p:nvSpPr>
          <p:spPr>
            <a:xfrm>
              <a:off x="458739" y="476859"/>
              <a:ext cx="1428117" cy="174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8000" b="1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</a:p>
            <a:p>
              <a:pPr>
                <a:lnSpc>
                  <a:spcPct val="80000"/>
                </a:lnSpc>
              </a:pPr>
              <a:r>
                <a:rPr lang="zh-CN" altLang="en-US" sz="5400" b="1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en-US" altLang="zh-CN" sz="54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544803" y="794889"/>
              <a:ext cx="400110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400" spc="300">
                  <a:solidFill>
                    <a:schemeClr val="bg1"/>
                  </a:solidFill>
                </a:rPr>
                <a:t>PART FOUR</a:t>
              </a:r>
              <a:endParaRPr lang="zh-CN" altLang="en-US" sz="1400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55736" y="2696590"/>
            <a:ext cx="4523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改进方向展望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改进方向展望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89" name="TextBox 224"/>
          <p:cNvSpPr txBox="1"/>
          <p:nvPr/>
        </p:nvSpPr>
        <p:spPr>
          <a:xfrm>
            <a:off x="289608" y="1545451"/>
            <a:ext cx="773260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添加本地模式。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24">
            <a:extLst>
              <a:ext uri="{FF2B5EF4-FFF2-40B4-BE49-F238E27FC236}">
                <a16:creationId xmlns:a16="http://schemas.microsoft.com/office/drawing/2014/main" id="{32F92E71-DE20-4D97-92BC-C4C2E196FAF1}"/>
              </a:ext>
            </a:extLst>
          </p:cNvPr>
          <p:cNvSpPr txBox="1"/>
          <p:nvPr/>
        </p:nvSpPr>
        <p:spPr>
          <a:xfrm>
            <a:off x="289608" y="2395435"/>
            <a:ext cx="773260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引入人工智能，实现人机模式。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24">
            <a:extLst>
              <a:ext uri="{FF2B5EF4-FFF2-40B4-BE49-F238E27FC236}">
                <a16:creationId xmlns:a16="http://schemas.microsoft.com/office/drawing/2014/main" id="{EA69280E-2A2A-4039-81A8-447C54D35A27}"/>
              </a:ext>
            </a:extLst>
          </p:cNvPr>
          <p:cNvSpPr txBox="1"/>
          <p:nvPr/>
        </p:nvSpPr>
        <p:spPr>
          <a:xfrm>
            <a:off x="289608" y="3245419"/>
            <a:ext cx="773260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引入更有趣的五子棋模式，比如旋转五子棋。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03766" y="2131487"/>
            <a:ext cx="1516596" cy="1742015"/>
            <a:chOff x="458739" y="476859"/>
            <a:chExt cx="1516596" cy="1742015"/>
          </a:xfrm>
        </p:grpSpPr>
        <p:sp>
          <p:nvSpPr>
            <p:cNvPr id="12" name="TextBox 5"/>
            <p:cNvSpPr txBox="1"/>
            <p:nvPr/>
          </p:nvSpPr>
          <p:spPr>
            <a:xfrm>
              <a:off x="458739" y="476859"/>
              <a:ext cx="1428117" cy="174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8000" b="1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</a:p>
            <a:p>
              <a:pPr>
                <a:lnSpc>
                  <a:spcPct val="80000"/>
                </a:lnSpc>
              </a:pPr>
              <a:r>
                <a:rPr lang="zh-CN" altLang="en-US" sz="5400" b="1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en-US" altLang="zh-CN" sz="5400" b="1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544803" y="794889"/>
              <a:ext cx="400110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400" spc="300">
                  <a:solidFill>
                    <a:schemeClr val="bg1"/>
                  </a:solidFill>
                </a:rPr>
                <a:t>PART FIVE</a:t>
              </a:r>
              <a:endParaRPr lang="zh-CN" altLang="en-US" sz="1400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55736" y="2696590"/>
            <a:ext cx="4523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总结收获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总结收获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89" name="TextBox 224"/>
          <p:cNvSpPr txBox="1"/>
          <p:nvPr/>
        </p:nvSpPr>
        <p:spPr>
          <a:xfrm>
            <a:off x="289608" y="1545451"/>
            <a:ext cx="773260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学习了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的基本语法。（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真好用！）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24">
            <a:extLst>
              <a:ext uri="{FF2B5EF4-FFF2-40B4-BE49-F238E27FC236}">
                <a16:creationId xmlns:a16="http://schemas.microsoft.com/office/drawing/2014/main" id="{32F92E71-DE20-4D97-92BC-C4C2E196FAF1}"/>
              </a:ext>
            </a:extLst>
          </p:cNvPr>
          <p:cNvSpPr txBox="1"/>
          <p:nvPr/>
        </p:nvSpPr>
        <p:spPr>
          <a:xfrm>
            <a:off x="289608" y="2395435"/>
            <a:ext cx="773260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编程能力得到了提升，知识面得到了扩展。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24">
            <a:extLst>
              <a:ext uri="{FF2B5EF4-FFF2-40B4-BE49-F238E27FC236}">
                <a16:creationId xmlns:a16="http://schemas.microsoft.com/office/drawing/2014/main" id="{EA69280E-2A2A-4039-81A8-447C54D35A27}"/>
              </a:ext>
            </a:extLst>
          </p:cNvPr>
          <p:cNvSpPr txBox="1"/>
          <p:nvPr/>
        </p:nvSpPr>
        <p:spPr>
          <a:xfrm>
            <a:off x="289608" y="3245419"/>
            <a:ext cx="773260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增加了耐心与信心。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663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310039" y="2580476"/>
            <a:ext cx="452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感谢您的倾听</a:t>
            </a:r>
            <a:endParaRPr lang="en-US" altLang="zh-CN" sz="5400" b="1" dirty="0">
              <a:solidFill>
                <a:schemeClr val="bg1"/>
              </a:solidFill>
              <a:effectLst>
                <a:outerShdw blurRad="203200" dist="38100" dir="2700000" algn="tl" rotWithShape="0">
                  <a:prstClr val="black">
                    <a:alpha val="31000"/>
                  </a:prst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1754" y="34979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请老师点评指正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73253" y="447829"/>
            <a:ext cx="1574652" cy="1754326"/>
            <a:chOff x="400683" y="418801"/>
            <a:chExt cx="1574652" cy="1754326"/>
          </a:xfrm>
        </p:grpSpPr>
        <p:sp>
          <p:nvSpPr>
            <p:cNvPr id="12" name="TextBox 5"/>
            <p:cNvSpPr txBox="1"/>
            <p:nvPr/>
          </p:nvSpPr>
          <p:spPr>
            <a:xfrm>
              <a:off x="400683" y="418801"/>
              <a:ext cx="14281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>
                  <a:solidFill>
                    <a:schemeClr val="bg1"/>
                  </a:solidFill>
                  <a:latin typeface="+mj-ea"/>
                  <a:ea typeface="+mj-ea"/>
                </a:rPr>
                <a:t>目</a:t>
              </a:r>
              <a:endParaRPr lang="en-US" altLang="zh-CN" sz="5400" b="1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5400" b="1">
                  <a:solidFill>
                    <a:schemeClr val="bg1"/>
                  </a:solidFill>
                  <a:latin typeface="+mj-ea"/>
                  <a:ea typeface="+mj-ea"/>
                </a:rPr>
                <a:t>  录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483248" y="838431"/>
              <a:ext cx="461665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pc="300">
                  <a:solidFill>
                    <a:schemeClr val="bg1"/>
                  </a:solidFill>
                </a:rPr>
                <a:t>CONTENT</a:t>
              </a:r>
              <a:endParaRPr lang="zh-CN" altLang="en-US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572000" y="1795911"/>
            <a:ext cx="3860802" cy="325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3592BE"/>
                </a:solidFill>
              </a:rPr>
              <a:t>01</a:t>
            </a:r>
            <a:r>
              <a:rPr lang="zh-CN" altLang="en-US" sz="2800" b="1" dirty="0">
                <a:solidFill>
                  <a:srgbClr val="3592BE"/>
                </a:solidFill>
              </a:rPr>
              <a:t>  </a:t>
            </a:r>
            <a:r>
              <a:rPr lang="en-US" altLang="zh-CN" sz="2800" b="1" dirty="0">
                <a:solidFill>
                  <a:srgbClr val="3592BE"/>
                </a:solidFill>
              </a:rPr>
              <a:t>| 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效果展示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3592BE"/>
                </a:solidFill>
              </a:rPr>
              <a:t>02</a:t>
            </a:r>
            <a:r>
              <a:rPr lang="zh-CN" altLang="en-US" sz="2800" b="1" dirty="0">
                <a:solidFill>
                  <a:srgbClr val="3592BE"/>
                </a:solidFill>
              </a:rPr>
              <a:t>  </a:t>
            </a:r>
            <a:r>
              <a:rPr lang="en-US" altLang="zh-CN" sz="2800" b="1" dirty="0">
                <a:solidFill>
                  <a:srgbClr val="3592BE"/>
                </a:solidFill>
              </a:rPr>
              <a:t>| 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设计思路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3592BE"/>
                </a:solidFill>
              </a:rPr>
              <a:t>03</a:t>
            </a:r>
            <a:r>
              <a:rPr lang="zh-CN" altLang="en-US" sz="2800" b="1" dirty="0">
                <a:solidFill>
                  <a:srgbClr val="3592BE"/>
                </a:solidFill>
              </a:rPr>
              <a:t>  </a:t>
            </a:r>
            <a:r>
              <a:rPr lang="en-US" altLang="zh-CN" sz="2800" b="1" dirty="0">
                <a:solidFill>
                  <a:srgbClr val="3592BE"/>
                </a:solidFill>
              </a:rPr>
              <a:t>| 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问题与解决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3592BE"/>
                </a:solidFill>
              </a:rPr>
              <a:t>04</a:t>
            </a:r>
            <a:r>
              <a:rPr lang="zh-CN" altLang="en-US" sz="2800" b="1" dirty="0">
                <a:solidFill>
                  <a:srgbClr val="3592BE"/>
                </a:solidFill>
              </a:rPr>
              <a:t>  </a:t>
            </a:r>
            <a:r>
              <a:rPr lang="en-US" altLang="zh-CN" sz="2800" b="1" dirty="0">
                <a:solidFill>
                  <a:srgbClr val="3592BE"/>
                </a:solidFill>
              </a:rPr>
              <a:t>| 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改进方向展望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3592BE"/>
                </a:solidFill>
              </a:rPr>
              <a:t>05</a:t>
            </a:r>
            <a:r>
              <a:rPr lang="zh-CN" altLang="en-US" sz="2800" b="1" dirty="0">
                <a:solidFill>
                  <a:srgbClr val="3592BE"/>
                </a:solidFill>
              </a:rPr>
              <a:t>  </a:t>
            </a:r>
            <a:r>
              <a:rPr lang="en-US" altLang="zh-CN" sz="2800" b="1" dirty="0">
                <a:solidFill>
                  <a:srgbClr val="3592BE"/>
                </a:solidFill>
              </a:rPr>
              <a:t>|	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总结收获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03766" y="2131487"/>
            <a:ext cx="1516596" cy="1742015"/>
            <a:chOff x="458739" y="476859"/>
            <a:chExt cx="1516596" cy="1742015"/>
          </a:xfrm>
        </p:grpSpPr>
        <p:sp>
          <p:nvSpPr>
            <p:cNvPr id="12" name="TextBox 5"/>
            <p:cNvSpPr txBox="1"/>
            <p:nvPr/>
          </p:nvSpPr>
          <p:spPr>
            <a:xfrm>
              <a:off x="458739" y="476859"/>
              <a:ext cx="1428117" cy="174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8000" b="1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</a:p>
            <a:p>
              <a:pPr>
                <a:lnSpc>
                  <a:spcPct val="80000"/>
                </a:lnSpc>
              </a:pPr>
              <a:r>
                <a:rPr lang="zh-CN" altLang="en-US" sz="5400" b="1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en-US" altLang="zh-CN" sz="54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514026" y="794889"/>
              <a:ext cx="430887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spc="300">
                  <a:solidFill>
                    <a:schemeClr val="bg1"/>
                  </a:solidFill>
                </a:rPr>
                <a:t>PART ONE</a:t>
              </a:r>
              <a:endParaRPr lang="zh-CN" altLang="en-US" sz="1600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55736" y="2696590"/>
            <a:ext cx="4523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效果展示</a:t>
            </a:r>
            <a:endParaRPr lang="en-US" altLang="zh-CN" sz="4400" b="1" dirty="0">
              <a:solidFill>
                <a:schemeClr val="bg1"/>
              </a:solidFill>
              <a:effectLst>
                <a:outerShdw blurRad="203200" dist="38100" dir="2700000" algn="tl" rotWithShape="0">
                  <a:prstClr val="black">
                    <a:alpha val="31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4" name="JAVA大作业">
            <a:hlinkClick r:id="" action="ppaction://media"/>
            <a:extLst>
              <a:ext uri="{FF2B5EF4-FFF2-40B4-BE49-F238E27FC236}">
                <a16:creationId xmlns:a16="http://schemas.microsoft.com/office/drawing/2014/main" id="{1565FB63-19B6-49B5-BF8F-F1AC32476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19164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03766" y="2131487"/>
            <a:ext cx="1516596" cy="1742015"/>
            <a:chOff x="458739" y="476859"/>
            <a:chExt cx="1516596" cy="1742015"/>
          </a:xfrm>
        </p:grpSpPr>
        <p:sp>
          <p:nvSpPr>
            <p:cNvPr id="12" name="TextBox 5"/>
            <p:cNvSpPr txBox="1"/>
            <p:nvPr/>
          </p:nvSpPr>
          <p:spPr>
            <a:xfrm>
              <a:off x="458739" y="476859"/>
              <a:ext cx="1428117" cy="174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8000" b="1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</a:p>
            <a:p>
              <a:pPr>
                <a:lnSpc>
                  <a:spcPct val="80000"/>
                </a:lnSpc>
              </a:pPr>
              <a:r>
                <a:rPr lang="zh-CN" altLang="en-US" sz="5400" b="1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en-US" altLang="zh-CN" sz="54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514026" y="794889"/>
              <a:ext cx="430887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spc="300">
                  <a:solidFill>
                    <a:schemeClr val="bg1"/>
                  </a:solidFill>
                </a:rPr>
                <a:t>PART TWO</a:t>
              </a:r>
              <a:endParaRPr lang="zh-CN" altLang="en-US" sz="1600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55736" y="2696590"/>
            <a:ext cx="4523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设计思路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  <a:r>
              <a:rPr lang="en-US" altLang="zh-CN" dirty="0"/>
              <a:t>——</a:t>
            </a:r>
            <a:r>
              <a:rPr lang="zh-CN" altLang="en-US" dirty="0"/>
              <a:t>网络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C513E2-09CB-4787-85F8-273570AE2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1" y="2712072"/>
            <a:ext cx="5144218" cy="3134162"/>
          </a:xfrm>
          <a:prstGeom prst="rect">
            <a:avLst/>
          </a:prstGeom>
        </p:spPr>
      </p:pic>
      <p:sp>
        <p:nvSpPr>
          <p:cNvPr id="10" name="TextBox 45">
            <a:extLst>
              <a:ext uri="{FF2B5EF4-FFF2-40B4-BE49-F238E27FC236}">
                <a16:creationId xmlns:a16="http://schemas.microsoft.com/office/drawing/2014/main" id="{1860C14D-070D-4645-BE6B-A092641AA74E}"/>
              </a:ext>
            </a:extLst>
          </p:cNvPr>
          <p:cNvSpPr txBox="1"/>
          <p:nvPr/>
        </p:nvSpPr>
        <p:spPr>
          <a:xfrm>
            <a:off x="418734" y="1289668"/>
            <a:ext cx="780233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C/S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331A5C-DA45-466F-BEA2-F3BBF2F57AF8}"/>
              </a:ext>
            </a:extLst>
          </p:cNvPr>
          <p:cNvSpPr txBox="1"/>
          <p:nvPr/>
        </p:nvSpPr>
        <p:spPr>
          <a:xfrm>
            <a:off x="418734" y="1937455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41418"/>
                </a:solidFill>
                <a:effectLst/>
                <a:latin typeface="PingFang SC"/>
              </a:rPr>
              <a:t>胖客户端编程架构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41418"/>
                </a:solidFill>
                <a:effectLst/>
                <a:latin typeface="PingFang SC"/>
              </a:rPr>
              <a:t>主要工作在客户端进行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  <a:r>
              <a:rPr lang="en-US" altLang="zh-CN" dirty="0"/>
              <a:t>——</a:t>
            </a:r>
            <a:r>
              <a:rPr lang="zh-CN" altLang="en-US" dirty="0"/>
              <a:t>客户端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TextBox 45">
            <a:extLst>
              <a:ext uri="{FF2B5EF4-FFF2-40B4-BE49-F238E27FC236}">
                <a16:creationId xmlns:a16="http://schemas.microsoft.com/office/drawing/2014/main" id="{B0832FEC-2B83-407E-AA9E-6D8285326541}"/>
              </a:ext>
            </a:extLst>
          </p:cNvPr>
          <p:cNvSpPr txBox="1"/>
          <p:nvPr/>
        </p:nvSpPr>
        <p:spPr>
          <a:xfrm>
            <a:off x="418734" y="1289668"/>
            <a:ext cx="780233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MVC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单例模式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DD292E-31D0-4A13-99B3-12BBCE9D5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918"/>
            <a:ext cx="9144000" cy="38171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1C5263-F73C-4AFA-B4BE-A9AECE684AE7}"/>
              </a:ext>
            </a:extLst>
          </p:cNvPr>
          <p:cNvSpPr txBox="1"/>
          <p:nvPr/>
        </p:nvSpPr>
        <p:spPr>
          <a:xfrm>
            <a:off x="418734" y="2114266"/>
            <a:ext cx="6575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zh-CN" altLang="en-US" sz="2000" b="0" i="0" dirty="0">
                <a:solidFill>
                  <a:srgbClr val="141418"/>
                </a:solidFill>
                <a:effectLst/>
                <a:latin typeface="PingFang SC"/>
              </a:rPr>
              <a:t>添加</a:t>
            </a:r>
            <a:r>
              <a:rPr lang="en-US" altLang="zh-CN" sz="2000" b="0" i="0" dirty="0" err="1">
                <a:solidFill>
                  <a:srgbClr val="141418"/>
                </a:solidFill>
                <a:effectLst/>
              </a:rPr>
              <a:t>NetAssistant</a:t>
            </a:r>
            <a:r>
              <a:rPr lang="zh-CN" altLang="en-US" sz="2000" b="0" i="0" dirty="0">
                <a:solidFill>
                  <a:srgbClr val="141418"/>
                </a:solidFill>
                <a:effectLst/>
                <a:latin typeface="PingFang SC"/>
              </a:rPr>
              <a:t>网络助手协助程序与服务端通信。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03766" y="2131487"/>
            <a:ext cx="1516596" cy="1742015"/>
            <a:chOff x="458739" y="476859"/>
            <a:chExt cx="1516596" cy="1742015"/>
          </a:xfrm>
        </p:grpSpPr>
        <p:sp>
          <p:nvSpPr>
            <p:cNvPr id="12" name="TextBox 5"/>
            <p:cNvSpPr txBox="1"/>
            <p:nvPr/>
          </p:nvSpPr>
          <p:spPr>
            <a:xfrm>
              <a:off x="458739" y="476859"/>
              <a:ext cx="1428117" cy="174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8000" b="1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</a:p>
            <a:p>
              <a:pPr>
                <a:lnSpc>
                  <a:spcPct val="80000"/>
                </a:lnSpc>
              </a:pPr>
              <a:r>
                <a:rPr lang="zh-CN" altLang="en-US" sz="5400" b="1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en-US" altLang="zh-CN" sz="54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575581" y="794889"/>
              <a:ext cx="369332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200" spc="300">
                  <a:solidFill>
                    <a:schemeClr val="bg1"/>
                  </a:solidFill>
                </a:rPr>
                <a:t>PART THREE</a:t>
              </a:r>
              <a:endParaRPr lang="zh-CN" altLang="en-US" sz="1200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55736" y="2696590"/>
            <a:ext cx="4523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问题与解决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24" name="TextBox 45">
            <a:extLst>
              <a:ext uri="{FF2B5EF4-FFF2-40B4-BE49-F238E27FC236}">
                <a16:creationId xmlns:a16="http://schemas.microsoft.com/office/drawing/2014/main" id="{CCF5CC00-4F01-4276-BDB8-1E5269665D51}"/>
              </a:ext>
            </a:extLst>
          </p:cNvPr>
          <p:cNvSpPr txBox="1"/>
          <p:nvPr/>
        </p:nvSpPr>
        <p:spPr>
          <a:xfrm>
            <a:off x="418734" y="1289668"/>
            <a:ext cx="780233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大厅视图向棋盘视图切换时棋盘刷新不全，甚至卡死。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F6C3AA-5C18-493D-B3B3-07B3B2C7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20" y="1870725"/>
            <a:ext cx="6315959" cy="44840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0C889E-A62B-49AD-BB6B-5C0076653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53" y="1898371"/>
            <a:ext cx="6891891" cy="4456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夏至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2980B9"/>
      </a:accent1>
      <a:accent2>
        <a:srgbClr val="9BBB59"/>
      </a:accent2>
      <a:accent3>
        <a:srgbClr val="16A085"/>
      </a:accent3>
      <a:accent4>
        <a:srgbClr val="EA9C12"/>
      </a:accent4>
      <a:accent5>
        <a:srgbClr val="C0392B"/>
      </a:accent5>
      <a:accent6>
        <a:srgbClr val="2C3F50"/>
      </a:accent6>
      <a:hlink>
        <a:srgbClr val="2D5897"/>
      </a:hlink>
      <a:folHlink>
        <a:srgbClr val="2C3F50"/>
      </a:folHlink>
    </a:clrScheme>
    <a:fontScheme name="定制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592B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</TotalTime>
  <Words>295</Words>
  <Application>Microsoft Office PowerPoint</Application>
  <PresentationFormat>全屏显示(4:3)</PresentationFormat>
  <Paragraphs>71</Paragraphs>
  <Slides>16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PingFang SC</vt:lpstr>
      <vt:lpstr>微软雅黑</vt:lpstr>
      <vt:lpstr>Arial</vt:lpstr>
      <vt:lpstr>Calibri</vt:lpstr>
      <vt:lpstr>Calibri Light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Weizhou Yang</dc:creator>
  <cp:lastModifiedBy>余文 余文</cp:lastModifiedBy>
  <cp:revision>109</cp:revision>
  <dcterms:created xsi:type="dcterms:W3CDTF">2016-04-12T12:45:00Z</dcterms:created>
  <dcterms:modified xsi:type="dcterms:W3CDTF">2021-12-19T15:30:20Z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